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7"/>
  </p:notesMasterIdLst>
  <p:sldIdLst>
    <p:sldId id="256" r:id="rId2"/>
    <p:sldId id="278" r:id="rId3"/>
    <p:sldId id="258" r:id="rId4"/>
    <p:sldId id="260" r:id="rId5"/>
    <p:sldId id="261" r:id="rId6"/>
    <p:sldId id="262" r:id="rId7"/>
    <p:sldId id="263" r:id="rId8"/>
    <p:sldId id="282" r:id="rId9"/>
    <p:sldId id="283" r:id="rId10"/>
    <p:sldId id="284" r:id="rId11"/>
    <p:sldId id="286" r:id="rId12"/>
    <p:sldId id="287" r:id="rId13"/>
    <p:sldId id="288" r:id="rId14"/>
    <p:sldId id="268" r:id="rId15"/>
    <p:sldId id="29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1"/>
    <p:restoredTop sz="94522"/>
  </p:normalViewPr>
  <p:slideViewPr>
    <p:cSldViewPr>
      <p:cViewPr varScale="1">
        <p:scale>
          <a:sx n="63" d="100"/>
          <a:sy n="63" d="100"/>
        </p:scale>
        <p:origin x="1196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713B5-9FC2-0642-8D19-A27103CED288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BB28C9-1C03-A64E-95C4-A37F2E8D1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03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C2EC-332D-4F20-BBFD-3AEF4CA46376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73D17-4EAF-4CA2-B144-5FAEFEF0C1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C2EC-332D-4F20-BBFD-3AEF4CA46376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73D17-4EAF-4CA2-B144-5FAEFEF0C1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C2EC-332D-4F20-BBFD-3AEF4CA46376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73D17-4EAF-4CA2-B144-5FAEFEF0C1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C2EC-332D-4F20-BBFD-3AEF4CA46376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73D17-4EAF-4CA2-B144-5FAEFEF0C1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C2EC-332D-4F20-BBFD-3AEF4CA46376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73D17-4EAF-4CA2-B144-5FAEFEF0C1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C2EC-332D-4F20-BBFD-3AEF4CA46376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73D17-4EAF-4CA2-B144-5FAEFEF0C1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C2EC-332D-4F20-BBFD-3AEF4CA46376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73D17-4EAF-4CA2-B144-5FAEFEF0C1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C2EC-332D-4F20-BBFD-3AEF4CA46376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73D17-4EAF-4CA2-B144-5FAEFEF0C1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C2EC-332D-4F20-BBFD-3AEF4CA46376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73D17-4EAF-4CA2-B144-5FAEFEF0C1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C2EC-332D-4F20-BBFD-3AEF4CA46376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73D17-4EAF-4CA2-B144-5FAEFEF0C1A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7C2EC-332D-4F20-BBFD-3AEF4CA46376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5D73D17-4EAF-4CA2-B144-5FAEFEF0C1A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5D73D17-4EAF-4CA2-B144-5FAEFEF0C1A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797C2EC-332D-4F20-BBFD-3AEF4CA46376}" type="datetimeFigureOut">
              <a:rPr lang="en-US" smtClean="0"/>
              <a:t>1/16/2021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Section 1.1</a:t>
            </a:r>
            <a:br>
              <a:rPr lang="en-US" dirty="0"/>
            </a:br>
            <a:r>
              <a:rPr lang="en-US" dirty="0"/>
              <a:t>Scientific Notation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3410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BB1D0-06A2-A14D-9C80-4455CCD24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26A3AB4C-EF2C-7744-BC19-8266BF765CA2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232014615"/>
                  </p:ext>
                </p:extLst>
              </p:nvPr>
            </p:nvGraphicFramePr>
            <p:xfrm>
              <a:off x="609600" y="1417638"/>
              <a:ext cx="7010400" cy="4663440"/>
            </p:xfrm>
            <a:graphic>
              <a:graphicData uri="http://schemas.openxmlformats.org/drawingml/2006/table">
                <a:tbl>
                  <a:tblPr firstRow="1" bandRow="1">
                    <a:tableStyleId>{F5AB1C69-6EDB-4FF4-983F-18BD219EF322}</a:tableStyleId>
                  </a:tblPr>
                  <a:tblGrid>
                    <a:gridCol w="1524000">
                      <a:extLst>
                        <a:ext uri="{9D8B030D-6E8A-4147-A177-3AD203B41FA5}">
                          <a16:colId xmlns:a16="http://schemas.microsoft.com/office/drawing/2014/main" val="3989682365"/>
                        </a:ext>
                      </a:extLst>
                    </a:gridCol>
                    <a:gridCol w="2590800">
                      <a:extLst>
                        <a:ext uri="{9D8B030D-6E8A-4147-A177-3AD203B41FA5}">
                          <a16:colId xmlns:a16="http://schemas.microsoft.com/office/drawing/2014/main" val="2045332959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2667612123"/>
                        </a:ext>
                      </a:extLst>
                    </a:gridCol>
                  </a:tblGrid>
                  <a:tr h="496907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Decimal to Scientific</a:t>
                          </a:r>
                        </a:p>
                        <a:p>
                          <a:r>
                            <a:rPr lang="en-US" b="1" i="0" dirty="0">
                              <a:latin typeface="+mn-lt"/>
                              <a:ea typeface="Cambria Math" panose="02040503050406030204" pitchFamily="18" charset="0"/>
                            </a:rPr>
                            <a:t>           a</a:t>
                          </a:r>
                          <a:r>
                            <a:rPr lang="en-US" b="1" i="0" baseline="0" dirty="0">
                              <a:latin typeface="+mn-lt"/>
                              <a:ea typeface="Cambria Math" panose="020405030504060302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n-US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𝟏𝟎</m:t>
                                  </m:r>
                                </m:e>
                                <m:sup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𝒏</m:t>
                                  </m:r>
                                </m:sup>
                              </m:sSup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Scientific to Decimals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31973572"/>
                      </a:ext>
                    </a:extLst>
                  </a:tr>
                  <a:tr h="1388617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For large number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Count the number of positions after the first digit, which is the power </a:t>
                          </a:r>
                          <a:r>
                            <a:rPr lang="en-US" i="1" dirty="0"/>
                            <a:t>n</a:t>
                          </a:r>
                          <a:r>
                            <a:rPr lang="en-US" dirty="0"/>
                            <a:t> of ten. Then put “.” after the first number to obtain the number </a:t>
                          </a:r>
                          <a:r>
                            <a:rPr lang="en-US" i="1" dirty="0"/>
                            <a:t>N</a:t>
                          </a:r>
                          <a:r>
                            <a:rPr lang="en-US" dirty="0"/>
                            <a:t>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Move the “.” RIGHTWARD for n positions, padded with 0s.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69961250"/>
                      </a:ext>
                    </a:extLst>
                  </a:tr>
                  <a:tr h="857675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For small number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If the FIRST NONEZORO digit  is the n-</a:t>
                          </a:r>
                          <a:r>
                            <a:rPr lang="en-US" dirty="0" err="1"/>
                            <a:t>th</a:t>
                          </a:r>
                          <a:r>
                            <a:rPr lang="en-US" dirty="0"/>
                            <a:t> position after dot, which gives the negate power </a:t>
                          </a:r>
                          <a:r>
                            <a:rPr lang="en-US" i="1" dirty="0"/>
                            <a:t>n</a:t>
                          </a:r>
                          <a:r>
                            <a:rPr lang="en-US" dirty="0"/>
                            <a:t>. Then put “.” after the first nonzero number to obtain the number </a:t>
                          </a:r>
                          <a:r>
                            <a:rPr lang="en-US" i="1" dirty="0"/>
                            <a:t>N</a:t>
                          </a:r>
                          <a:r>
                            <a:rPr lang="en-US" dirty="0"/>
                            <a:t>.</a:t>
                          </a:r>
                        </a:p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Move the “.” LEFTWARD for n positions, padded with 0s.</a:t>
                          </a:r>
                        </a:p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3977291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26A3AB4C-EF2C-7744-BC19-8266BF765CA2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232014615"/>
                  </p:ext>
                </p:extLst>
              </p:nvPr>
            </p:nvGraphicFramePr>
            <p:xfrm>
              <a:off x="609600" y="1417638"/>
              <a:ext cx="7010400" cy="4663440"/>
            </p:xfrm>
            <a:graphic>
              <a:graphicData uri="http://schemas.openxmlformats.org/drawingml/2006/table">
                <a:tbl>
                  <a:tblPr firstRow="1" bandRow="1">
                    <a:tableStyleId>{F5AB1C69-6EDB-4FF4-983F-18BD219EF322}</a:tableStyleId>
                  </a:tblPr>
                  <a:tblGrid>
                    <a:gridCol w="1524000">
                      <a:extLst>
                        <a:ext uri="{9D8B030D-6E8A-4147-A177-3AD203B41FA5}">
                          <a16:colId xmlns:a16="http://schemas.microsoft.com/office/drawing/2014/main" val="3989682365"/>
                        </a:ext>
                      </a:extLst>
                    </a:gridCol>
                    <a:gridCol w="2590800">
                      <a:extLst>
                        <a:ext uri="{9D8B030D-6E8A-4147-A177-3AD203B41FA5}">
                          <a16:colId xmlns:a16="http://schemas.microsoft.com/office/drawing/2014/main" val="2045332959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2667612123"/>
                        </a:ext>
                      </a:extLst>
                    </a:gridCol>
                  </a:tblGrid>
                  <a:tr h="64008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59294" t="-4762" r="-112941" b="-631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Scientific to Decimals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31973572"/>
                      </a:ext>
                    </a:extLst>
                  </a:tr>
                  <a:tr h="173736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For large number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Count the number of positions after the first digit, which is the power </a:t>
                          </a:r>
                          <a:r>
                            <a:rPr lang="en-US" i="1" dirty="0"/>
                            <a:t>n</a:t>
                          </a:r>
                          <a:r>
                            <a:rPr lang="en-US" dirty="0"/>
                            <a:t> of ten. Then put “.” after the first number to obtain the number </a:t>
                          </a:r>
                          <a:r>
                            <a:rPr lang="en-US" i="1" dirty="0"/>
                            <a:t>N</a:t>
                          </a:r>
                          <a:r>
                            <a:rPr lang="en-US" dirty="0"/>
                            <a:t>.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Move the “.” RIGHTWARD for n positions, padded with 0s.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69961250"/>
                      </a:ext>
                    </a:extLst>
                  </a:tr>
                  <a:tr h="228600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For small number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If the FIRST NONEZORO digit  is the n-</a:t>
                          </a:r>
                          <a:r>
                            <a:rPr lang="en-US" dirty="0" err="1"/>
                            <a:t>th</a:t>
                          </a:r>
                          <a:r>
                            <a:rPr lang="en-US" dirty="0"/>
                            <a:t> position after dot, which gives the negate power </a:t>
                          </a:r>
                          <a:r>
                            <a:rPr lang="en-US" i="1" dirty="0"/>
                            <a:t>n</a:t>
                          </a:r>
                          <a:r>
                            <a:rPr lang="en-US" dirty="0"/>
                            <a:t>. Then put “.” after the first nonzero number to obtain the number </a:t>
                          </a:r>
                          <a:r>
                            <a:rPr lang="en-US" i="1" dirty="0"/>
                            <a:t>N</a:t>
                          </a:r>
                          <a:r>
                            <a:rPr lang="en-US" dirty="0"/>
                            <a:t>.</a:t>
                          </a:r>
                        </a:p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Move the “.” LEFTWARD for n positions, padded with 0s.</a:t>
                          </a:r>
                        </a:p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3977291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0025211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219200"/>
                <a:ext cx="7620000" cy="4800600"/>
              </a:xfrm>
            </p:spPr>
            <p:txBody>
              <a:bodyPr>
                <a:normAutofit/>
              </a:bodyPr>
              <a:lstStyle/>
              <a:p>
                <a:pPr marL="114300" lvl="0" indent="0">
                  <a:buNone/>
                </a:pPr>
                <a:r>
                  <a:rPr lang="en-US" sz="2800" b="1" dirty="0"/>
                  <a:t>Put “&lt;”, ”&gt;”, and “=“ in each of the following blank:</a:t>
                </a:r>
              </a:p>
              <a:p>
                <a:pPr marL="114300" lvl="0" indent="0">
                  <a:buNone/>
                </a:pPr>
                <a:r>
                  <a:rPr lang="en-US" dirty="0"/>
                  <a:t>a. 43,000______ 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</a:p>
              <a:p>
                <a:pPr marL="114300" lvl="0" indent="0">
                  <a:buNone/>
                </a:pPr>
                <a:r>
                  <a:rPr lang="en-US" dirty="0"/>
                  <a:t>b.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2.85×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___________</m:t>
                    </m:r>
                  </m:oMath>
                </a14:m>
                <a:r>
                  <a:rPr lang="en-US" dirty="0"/>
                  <a:t> 28,400</a:t>
                </a:r>
              </a:p>
              <a:p>
                <a:pPr marL="114300" lvl="0" indent="0">
                  <a:buNone/>
                </a:pPr>
                <a:r>
                  <a:rPr lang="en-US" dirty="0"/>
                  <a:t>c.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4.2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7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___________</m:t>
                    </m:r>
                  </m:oMath>
                </a14:m>
                <a:r>
                  <a:rPr lang="en-US" dirty="0"/>
                  <a:t> 427,000</a:t>
                </a:r>
              </a:p>
              <a:p>
                <a:pPr marL="114300" indent="0" algn="ctr">
                  <a:buNone/>
                </a:pPr>
                <a:r>
                  <a:rPr lang="en-US" sz="2800" b="1" dirty="0"/>
                  <a:t>43000__</a:t>
                </a:r>
                <a:r>
                  <a:rPr lang="en-US" sz="2800" b="1" u="sng" dirty="0"/>
                  <a:t>&lt;</a:t>
                </a:r>
                <a:r>
                  <a:rPr lang="en-US" sz="2800" b="1" dirty="0"/>
                  <a:t>____  </a:t>
                </a:r>
                <a14:m>
                  <m:oMath xmlns:m="http://schemas.openxmlformats.org/officeDocument/2006/math">
                    <m:r>
                      <a:rPr lang="en-US" sz="2800" b="1" i="1" dirty="0"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sz="2800" b="1" i="1">
                        <a:latin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𝟓</m:t>
                        </m:r>
                      </m:sup>
                    </m:sSup>
                  </m:oMath>
                </a14:m>
                <a:r>
                  <a:rPr lang="en-US" sz="2800" b="1" dirty="0"/>
                  <a:t> . </a:t>
                </a:r>
              </a:p>
              <a:p>
                <a:pPr marL="114300" indent="0">
                  <a:buNone/>
                </a:pPr>
                <a:r>
                  <a:rPr lang="en-US" sz="2800" dirty="0"/>
                  <a:t>We converted </a:t>
                </a:r>
              </a:p>
              <a:p>
                <a:pPr marL="114300" indent="0">
                  <a:buNone/>
                </a:pPr>
                <a14:m>
                  <m:oMath xmlns:m="http://schemas.openxmlformats.org/officeDocument/2006/math">
                    <m:r>
                      <a:rPr lang="en-US" sz="2800" i="1" dirty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US" sz="2800" dirty="0"/>
                  <a:t>=400,000, which is obviously bigger than 43,000. So we have the same answer.</a:t>
                </a:r>
              </a:p>
              <a:p>
                <a:pPr marL="114300" indent="0">
                  <a:buNone/>
                </a:pPr>
                <a:endParaRPr lang="en-US" sz="2800" dirty="0"/>
              </a:p>
              <a:p>
                <a:pPr marL="114300" indent="0">
                  <a:buNone/>
                </a:pPr>
                <a:endParaRPr lang="en-US" sz="2800" dirty="0"/>
              </a:p>
              <a:p>
                <a:pPr marL="114300" lvl="0" indent="0">
                  <a:buNone/>
                </a:pPr>
                <a:endParaRPr lang="en-US" sz="2800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219200"/>
                <a:ext cx="7620000" cy="4800600"/>
              </a:xfrm>
              <a:blipFill>
                <a:blip r:embed="rId2"/>
                <a:stretch>
                  <a:fillRect l="-80" t="-11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09106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219200"/>
                <a:ext cx="7620000" cy="4800600"/>
              </a:xfrm>
            </p:spPr>
            <p:txBody>
              <a:bodyPr>
                <a:normAutofit/>
              </a:bodyPr>
              <a:lstStyle/>
              <a:p>
                <a:pPr marL="114300" lvl="0" indent="0">
                  <a:buNone/>
                </a:pPr>
                <a:r>
                  <a:rPr lang="en-US" sz="2800" b="1" dirty="0"/>
                  <a:t>Put “&lt;”, ”&gt;”, and “=“ in each of the following blank:</a:t>
                </a:r>
              </a:p>
              <a:p>
                <a:pPr marL="114300" lvl="0" indent="0">
                  <a:buNone/>
                </a:pPr>
                <a:r>
                  <a:rPr lang="en-US" dirty="0"/>
                  <a:t>a. 43,000______ 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</a:p>
              <a:p>
                <a:pPr marL="114300" lvl="0" indent="0">
                  <a:buNone/>
                </a:pPr>
                <a:r>
                  <a:rPr lang="en-US" dirty="0"/>
                  <a:t>b.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2.8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___________</m:t>
                    </m:r>
                  </m:oMath>
                </a14:m>
                <a:r>
                  <a:rPr lang="en-US" dirty="0"/>
                  <a:t> 28,400</a:t>
                </a:r>
              </a:p>
              <a:p>
                <a:pPr marL="114300" lvl="0" indent="0">
                  <a:buNone/>
                </a:pPr>
                <a:r>
                  <a:rPr lang="en-US" dirty="0"/>
                  <a:t>c.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4.2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7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___________</m:t>
                    </m:r>
                  </m:oMath>
                </a14:m>
                <a:r>
                  <a:rPr lang="en-US" dirty="0"/>
                  <a:t> 427,000</a:t>
                </a:r>
              </a:p>
              <a:p>
                <a:pPr marL="114300" indent="0">
                  <a:buNone/>
                </a:pPr>
                <a:r>
                  <a:rPr lang="en-US" sz="2800" b="1" dirty="0"/>
                  <a:t>Solution to b: </a:t>
                </a:r>
                <a:r>
                  <a:rPr lang="en-US" sz="2800" dirty="0"/>
                  <a:t>For  the second one, we can do</a:t>
                </a:r>
              </a:p>
              <a:p>
                <a:pPr lvl="0" algn="ctr"/>
                <a14:m>
                  <m:oMath xmlns:m="http://schemas.openxmlformats.org/officeDocument/2006/math">
                    <m:r>
                      <a:rPr lang="en-US" sz="2800" b="1" i="1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2800" b="1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800" b="1" i="1">
                        <a:latin typeface="Cambria Math" panose="02040503050406030204" pitchFamily="18" charset="0"/>
                      </a:rPr>
                      <m:t>𝟖𝟓</m:t>
                    </m:r>
                    <m:r>
                      <a:rPr lang="en-US" sz="2800" b="1" i="1">
                        <a:latin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en-US" sz="2800" b="1" i="1"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.  &gt;</m:t>
                    </m:r>
                    <m:r>
                      <a:rPr lang="en-US" sz="2800" b="1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b="1" dirty="0"/>
                  <a:t> 28,400</a:t>
                </a:r>
              </a:p>
              <a:p>
                <a:pPr marL="114300" indent="0">
                  <a:buNone/>
                </a:pPr>
                <a:r>
                  <a:rPr lang="en-US" sz="2800" dirty="0"/>
                  <a:t>We converted </a:t>
                </a:r>
              </a:p>
              <a:p>
                <a:pPr marL="114300" indent="0">
                  <a:buNone/>
                </a:pP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2.85×</m:t>
                    </m:r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sz="2800" dirty="0"/>
                  <a:t>=28,500, which is obviously bigger than 28,400. So we have the same answer.</a:t>
                </a:r>
              </a:p>
              <a:p>
                <a:pPr marL="114300" indent="0">
                  <a:buNone/>
                </a:pPr>
                <a:endParaRPr lang="en-US" sz="2800" dirty="0"/>
              </a:p>
              <a:p>
                <a:pPr marL="114300" indent="0">
                  <a:buNone/>
                </a:pPr>
                <a:endParaRPr lang="en-US" sz="2800" dirty="0"/>
              </a:p>
              <a:p>
                <a:pPr marL="114300" lvl="0" indent="0">
                  <a:buNone/>
                </a:pPr>
                <a:endParaRPr lang="en-US" sz="2800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219200"/>
                <a:ext cx="7620000" cy="4800600"/>
              </a:xfrm>
              <a:blipFill>
                <a:blip r:embed="rId2"/>
                <a:stretch>
                  <a:fillRect l="-80" t="-1142" r="-2560" b="-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45182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219200"/>
                <a:ext cx="7620000" cy="4800600"/>
              </a:xfrm>
            </p:spPr>
            <p:txBody>
              <a:bodyPr>
                <a:normAutofit/>
              </a:bodyPr>
              <a:lstStyle/>
              <a:p>
                <a:pPr marL="114300" lvl="0" indent="0">
                  <a:buNone/>
                </a:pPr>
                <a:r>
                  <a:rPr lang="en-US" sz="2800" b="1" dirty="0"/>
                  <a:t>Put “&lt;”, ”&gt;”, and “=“ in each of the following blank:</a:t>
                </a:r>
              </a:p>
              <a:p>
                <a:pPr marL="114300" lvl="0" indent="0">
                  <a:buNone/>
                </a:pPr>
                <a:r>
                  <a:rPr lang="en-US" dirty="0"/>
                  <a:t>a. 43,000______ 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</a:p>
              <a:p>
                <a:pPr marL="114300" lvl="0" indent="0">
                  <a:buNone/>
                </a:pPr>
                <a:r>
                  <a:rPr lang="en-US" dirty="0"/>
                  <a:t>b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.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2.8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___________</m:t>
                    </m:r>
                  </m:oMath>
                </a14:m>
                <a:r>
                  <a:rPr lang="en-US" dirty="0"/>
                  <a:t> 28,400</a:t>
                </a:r>
              </a:p>
              <a:p>
                <a:pPr marL="114300" lvl="0" indent="0">
                  <a:buNone/>
                </a:pPr>
                <a:r>
                  <a:rPr lang="en-US" dirty="0"/>
                  <a:t>c.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4.2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7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___________</m:t>
                    </m:r>
                  </m:oMath>
                </a14:m>
                <a:r>
                  <a:rPr lang="en-US" dirty="0"/>
                  <a:t> 427,000</a:t>
                </a:r>
              </a:p>
              <a:p>
                <a:pPr marL="114300" indent="0">
                  <a:buNone/>
                </a:pPr>
                <a:r>
                  <a:rPr lang="en-US" sz="2800" dirty="0"/>
                  <a:t>We converted </a:t>
                </a:r>
              </a:p>
              <a:p>
                <a:pPr marL="114300" indent="0">
                  <a:buNone/>
                </a:pPr>
                <a14:m>
                  <m:oMath xmlns:m="http://schemas.openxmlformats.org/officeDocument/2006/math">
                    <m:r>
                      <a:rPr lang="en-US" sz="2800" i="1" dirty="0">
                        <a:latin typeface="Cambria Math" panose="02040503050406030204" pitchFamily="18" charset="0"/>
                      </a:rPr>
                      <m:t>4.27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US" sz="2800" dirty="0"/>
                  <a:t>= 427,000, which gives us the same answer.</a:t>
                </a:r>
              </a:p>
              <a:p>
                <a:pPr marL="114300" indent="0">
                  <a:buNone/>
                </a:pPr>
                <a:endParaRPr lang="en-US" sz="2800" dirty="0"/>
              </a:p>
              <a:p>
                <a:pPr marL="114300" indent="0">
                  <a:buNone/>
                </a:pPr>
                <a:endParaRPr lang="en-US" sz="2800" dirty="0"/>
              </a:p>
              <a:p>
                <a:pPr marL="114300" lvl="0" indent="0">
                  <a:buNone/>
                </a:pPr>
                <a:endParaRPr lang="en-US" sz="2800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219200"/>
                <a:ext cx="7620000" cy="4800600"/>
              </a:xfrm>
              <a:blipFill>
                <a:blip r:embed="rId2"/>
                <a:stretch>
                  <a:fillRect l="-80" t="-11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59867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7620000" cy="4800600"/>
              </a:xfrm>
            </p:spPr>
            <p:txBody>
              <a:bodyPr>
                <a:normAutofit lnSpcReduction="10000"/>
              </a:bodyPr>
              <a:lstStyle/>
              <a:p>
                <a:pPr marL="114300" lvl="0" indent="0">
                  <a:buNone/>
                </a:pPr>
                <a:r>
                  <a:rPr lang="en-US" sz="2800" b="1" dirty="0"/>
                  <a:t>Put the following numbers from least to greatest</a:t>
                </a:r>
              </a:p>
              <a:p>
                <a:pPr marL="114300" indent="0">
                  <a:buNone/>
                </a:pPr>
                <a:r>
                  <a:rPr lang="en-US" sz="2800" dirty="0"/>
                  <a:t>0.005, </a:t>
                </a:r>
                <a14:m>
                  <m:oMath xmlns:m="http://schemas.openxmlformats.org/officeDocument/2006/math">
                    <m:r>
                      <a:rPr lang="en-US" sz="2800" b="1">
                        <a:latin typeface="Cambria Math" panose="02040503050406030204" pitchFamily="18" charset="0"/>
                      </a:rPr>
                      <m:t>5×</m:t>
                    </m:r>
                    <m:sSup>
                      <m:sSup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800" b="1">
                            <a:latin typeface="Cambria Math" panose="02040503050406030204" pitchFamily="18" charset="0"/>
                          </a:rPr>
                          <m:t>−5</m:t>
                        </m:r>
                      </m:sup>
                    </m:sSup>
                    <m:r>
                      <a:rPr lang="en-US" sz="2800" b="1">
                        <a:latin typeface="Cambria Math" panose="02040503050406030204" pitchFamily="18" charset="0"/>
                      </a:rPr>
                      <m:t>, 0.000006,  6.23×</m:t>
                    </m:r>
                    <m:sSup>
                      <m:sSup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800" b="1">
                            <a:latin typeface="Cambria Math" panose="02040503050406030204" pitchFamily="18" charset="0"/>
                          </a:rPr>
                          <m:t>−3</m:t>
                        </m:r>
                      </m:sup>
                    </m:sSup>
                    <m:r>
                      <a:rPr lang="en-US" sz="2800" b="1">
                        <a:latin typeface="Cambria Math" panose="02040503050406030204" pitchFamily="18" charset="0"/>
                      </a:rPr>
                      <m:t>,  0.001, 0.0000011</m:t>
                    </m:r>
                  </m:oMath>
                </a14:m>
                <a:endParaRPr lang="en-US" sz="2800" b="1" dirty="0"/>
              </a:p>
              <a:p>
                <a:pPr marL="114300" indent="0">
                  <a:buNone/>
                </a:pPr>
                <a:r>
                  <a:rPr lang="en-US" sz="2800" b="1" dirty="0"/>
                  <a:t>Solution: </a:t>
                </a:r>
                <a:r>
                  <a:rPr lang="en-US" sz="2800" dirty="0"/>
                  <a:t>we will convert all numbers into decimal, then compare!</a:t>
                </a:r>
              </a:p>
              <a:p>
                <a:pPr marL="628650" indent="-514350">
                  <a:buAutoNum type="arabicParenBoth"/>
                </a:pPr>
                <a:r>
                  <a:rPr lang="en-US" sz="2800" dirty="0"/>
                  <a:t>0.005=</a:t>
                </a:r>
                <a:r>
                  <a:rPr lang="en-US" sz="2800" b="1" dirty="0"/>
                  <a:t>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𝟎𝟎𝟓</m:t>
                    </m:r>
                  </m:oMath>
                </a14:m>
                <a:r>
                  <a:rPr lang="en-US" sz="2800" dirty="0"/>
                  <a:t>,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1">
                        <a:latin typeface="Cambria Math" panose="02040503050406030204" pitchFamily="18" charset="0"/>
                      </a:rPr>
                      <m:t>0.000006</m:t>
                    </m:r>
                  </m:oMath>
                </a14:m>
                <a:r>
                  <a:rPr lang="en-US" sz="2800" dirty="0"/>
                  <a:t>= 0.000006</a:t>
                </a:r>
              </a:p>
              <a:p>
                <a:pPr marL="114300" indent="0">
                  <a:buNone/>
                </a:pPr>
                <a:r>
                  <a:rPr lang="en-US" sz="2800" dirty="0"/>
                  <a:t>(3) </a:t>
                </a:r>
                <a14:m>
                  <m:oMath xmlns:m="http://schemas.openxmlformats.org/officeDocument/2006/math">
                    <m:r>
                      <a:rPr lang="en-US" sz="2800" b="1">
                        <a:latin typeface="Cambria Math" panose="02040503050406030204" pitchFamily="18" charset="0"/>
                      </a:rPr>
                      <m:t>0.001</m:t>
                    </m:r>
                    <m:r>
                      <a:rPr lang="en-US" sz="2800" b="1" i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b="1" dirty="0"/>
                  <a:t> </a:t>
                </a:r>
                <a14:m>
                  <m:oMath xmlns:m="http://schemas.openxmlformats.org/officeDocument/2006/math">
                    <m:r>
                      <a:rPr lang="en-US" sz="2800" b="1" i="1" dirty="0" smtClean="0"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2800" b="1" i="1" dirty="0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800" b="1" i="1" dirty="0" smtClean="0">
                        <a:latin typeface="Cambria Math" panose="02040503050406030204" pitchFamily="18" charset="0"/>
                      </a:rPr>
                      <m:t>𝟎𝟎𝟏</m:t>
                    </m:r>
                  </m:oMath>
                </a14:m>
                <a:r>
                  <a:rPr lang="en-US" sz="2800" dirty="0"/>
                  <a:t>   (4) </a:t>
                </a:r>
                <a14:m>
                  <m:oMath xmlns:m="http://schemas.openxmlformats.org/officeDocument/2006/math">
                    <m:r>
                      <a:rPr lang="en-US" sz="2800" b="1">
                        <a:latin typeface="Cambria Math" panose="02040503050406030204" pitchFamily="18" charset="0"/>
                      </a:rPr>
                      <m:t>0.0000011</m:t>
                    </m:r>
                  </m:oMath>
                </a14:m>
                <a:r>
                  <a:rPr lang="en-US" sz="2800" b="1" dirty="0"/>
                  <a:t>=</a:t>
                </a:r>
                <a14:m>
                  <m:oMath xmlns:m="http://schemas.openxmlformats.org/officeDocument/2006/math">
                    <m:r>
                      <a:rPr lang="en-US" sz="2800" b="1" i="1" dirty="0" smtClean="0"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2800" b="1" i="1" dirty="0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800" b="1" i="1" dirty="0" smtClean="0">
                        <a:latin typeface="Cambria Math" panose="02040503050406030204" pitchFamily="18" charset="0"/>
                      </a:rPr>
                      <m:t>𝟎𝟎𝟎𝟎𝟎𝟏𝟏</m:t>
                    </m:r>
                  </m:oMath>
                </a14:m>
                <a:endParaRPr lang="en-US" sz="2800" b="1" dirty="0"/>
              </a:p>
              <a:p>
                <a:pPr marL="114300" indent="0">
                  <a:buNone/>
                </a:pPr>
                <a:r>
                  <a:rPr lang="en-US" sz="2800" b="1" dirty="0"/>
                  <a:t>(5) </a:t>
                </a:r>
                <a14:m>
                  <m:oMath xmlns:m="http://schemas.openxmlformats.org/officeDocument/2006/math">
                    <m:r>
                      <a:rPr lang="en-US" sz="2800" b="1">
                        <a:latin typeface="Cambria Math" panose="02040503050406030204" pitchFamily="18" charset="0"/>
                      </a:rPr>
                      <m:t>5×</m:t>
                    </m:r>
                    <m:sSup>
                      <m:sSup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800" b="1">
                            <a:latin typeface="Cambria Math" panose="02040503050406030204" pitchFamily="18" charset="0"/>
                          </a:rPr>
                          <m:t>−5</m:t>
                        </m:r>
                      </m:sup>
                    </m:sSup>
                  </m:oMath>
                </a14:m>
                <a:r>
                  <a:rPr lang="en-US" sz="2800" b="1" dirty="0"/>
                  <a:t> = 0.00005 (6) </a:t>
                </a:r>
                <a14:m>
                  <m:oMath xmlns:m="http://schemas.openxmlformats.org/officeDocument/2006/math">
                    <m:r>
                      <a:rPr lang="en-US" sz="2800" b="1">
                        <a:latin typeface="Cambria Math" panose="02040503050406030204" pitchFamily="18" charset="0"/>
                      </a:rPr>
                      <m:t>6.23×</m:t>
                    </m:r>
                    <m:sSup>
                      <m:sSup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800" b="1">
                            <a:latin typeface="Cambria Math" panose="02040503050406030204" pitchFamily="18" charset="0"/>
                          </a:rPr>
                          <m:t>−3</m:t>
                        </m:r>
                      </m:sup>
                    </m:sSup>
                  </m:oMath>
                </a14:m>
                <a:r>
                  <a:rPr lang="en-US" sz="2800" b="1" dirty="0"/>
                  <a:t>= 0.00623</a:t>
                </a:r>
              </a:p>
              <a:p>
                <a:pPr marL="114300" indent="0">
                  <a:buNone/>
                </a:pPr>
                <a:r>
                  <a:rPr lang="en-US" sz="2800" dirty="0"/>
                  <a:t>To do the comparison, we choose the value with the most number of decimals after the zero. </a:t>
                </a:r>
              </a:p>
              <a:p>
                <a:pPr marL="114300" indent="0">
                  <a:buNone/>
                </a:pP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7620000" cy="4800600"/>
              </a:xfrm>
              <a:blipFill>
                <a:blip r:embed="rId2"/>
                <a:stretch>
                  <a:fillRect l="-160" t="-2160" r="-24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40927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to Example 8 (continued)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43345" y="1782762"/>
                <a:ext cx="7620000" cy="4800600"/>
              </a:xfrm>
            </p:spPr>
            <p:txBody>
              <a:bodyPr>
                <a:normAutofit/>
              </a:bodyPr>
              <a:lstStyle/>
              <a:p>
                <a:pPr marL="114300" indent="0">
                  <a:buNone/>
                </a:pPr>
                <a:r>
                  <a:rPr lang="en-US" sz="2800" b="1" dirty="0"/>
                  <a:t>Solution of Values from Least to Greatest:</a:t>
                </a:r>
              </a:p>
              <a:p>
                <a:pPr marL="114300" indent="0">
                  <a:buNone/>
                </a:pPr>
                <a:endParaRPr lang="en-US" sz="2800" b="1" dirty="0"/>
              </a:p>
              <a:p>
                <a:pPr marL="114300" indent="0">
                  <a:buNone/>
                </a:pPr>
                <a:r>
                  <a:rPr lang="en-US" sz="2800" b="1" dirty="0"/>
                  <a:t> </a:t>
                </a:r>
                <a14:m>
                  <m:oMath xmlns:m="http://schemas.openxmlformats.org/officeDocument/2006/math">
                    <m:r>
                      <a:rPr lang="en-US" sz="2800" b="1">
                        <a:latin typeface="Cambria Math" panose="02040503050406030204" pitchFamily="18" charset="0"/>
                      </a:rPr>
                      <m:t>0.0000011</m:t>
                    </m:r>
                  </m:oMath>
                </a14:m>
                <a:r>
                  <a:rPr lang="en-US" sz="2800" dirty="0"/>
                  <a:t>, </a:t>
                </a:r>
                <a14:m>
                  <m:oMath xmlns:m="http://schemas.openxmlformats.org/officeDocument/2006/math">
                    <m:r>
                      <a:rPr lang="en-US" sz="2800" b="1">
                        <a:latin typeface="Cambria Math" panose="02040503050406030204" pitchFamily="18" charset="0"/>
                      </a:rPr>
                      <m:t>0.000006</m:t>
                    </m:r>
                  </m:oMath>
                </a14:m>
                <a:r>
                  <a:rPr lang="en-US" sz="2800" dirty="0"/>
                  <a:t>,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0.00005</m:t>
                    </m:r>
                  </m:oMath>
                </a14:m>
                <a:r>
                  <a:rPr lang="en-US" sz="2800" dirty="0"/>
                  <a:t>, 0.001, 0.005,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0.00623</m:t>
                    </m:r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43345" y="1782762"/>
                <a:ext cx="7620000" cy="4800600"/>
              </a:xfrm>
              <a:blipFill>
                <a:blip r:embed="rId2"/>
                <a:stretch>
                  <a:fillRect l="-160" t="-11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3095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8CA67-6FC0-DC4E-B4E6-E1ABD9D54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Scientific notations can be used to represent very large numbers or very small numbers.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616164-8FD2-DC48-9CF4-E876341F2F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7620000" cy="47244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2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Standard Form for Scientific Notation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114300" indent="0">
                  <a:buNone/>
                </a:pPr>
                <a:endParaRPr lang="en-US" sz="2800" b="0" dirty="0"/>
              </a:p>
              <a:p>
                <a:pPr marL="114300" indent="0">
                  <a:buNone/>
                </a:pPr>
                <a:endParaRPr lang="en-US" sz="2800" dirty="0"/>
              </a:p>
              <a:p>
                <a:pPr marL="114300" indent="0">
                  <a:buNone/>
                </a:pPr>
                <a:endParaRPr lang="en-US" sz="2800" b="0" dirty="0"/>
              </a:p>
              <a:p>
                <a:pPr marL="114300" indent="0">
                  <a:buNone/>
                </a:pPr>
                <a:r>
                  <a:rPr lang="en-US" sz="2800" b="0" dirty="0"/>
                  <a:t>Scientific Notation is written in the form:</a:t>
                </a:r>
              </a:p>
              <a:p>
                <a:pPr marL="114300" indent="0">
                  <a:buNone/>
                </a:pPr>
                <a:r>
                  <a:rPr lang="en-US" sz="2800" b="0" dirty="0"/>
                  <a:t>a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 × 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2800" dirty="0"/>
                  <a:t>where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1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/>
                      </a:rPr>
                      <m:t>𝑎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&lt;</m:t>
                    </m:r>
                    <m:r>
                      <a:rPr lang="en-US" sz="2800" b="0" i="1" smtClean="0">
                        <a:latin typeface="Cambria Math"/>
                      </a:rPr>
                      <m:t>10 </m:t>
                    </m:r>
                  </m:oMath>
                </a14:m>
                <a:r>
                  <a:rPr lang="en-US" sz="2800" dirty="0"/>
                  <a:t>and </a:t>
                </a:r>
                <a:r>
                  <a:rPr lang="en-US" sz="2800" i="1" dirty="0"/>
                  <a:t>n</a:t>
                </a:r>
                <a:r>
                  <a:rPr lang="en-US" sz="2800" dirty="0"/>
                  <a:t> is an integer which can be positive or negative, depending on the number.</a:t>
                </a:r>
              </a:p>
              <a:p>
                <a:pPr marL="114300" indent="0">
                  <a:buNone/>
                </a:pP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955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655" y="41564"/>
            <a:ext cx="7620000" cy="1143000"/>
          </a:xfrm>
        </p:spPr>
        <p:txBody>
          <a:bodyPr/>
          <a:lstStyle/>
          <a:p>
            <a:r>
              <a:rPr lang="en-US" dirty="0"/>
              <a:t>Example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97873" y="1028700"/>
                <a:ext cx="7620000" cy="4800600"/>
              </a:xfrm>
            </p:spPr>
            <p:txBody>
              <a:bodyPr>
                <a:noAutofit/>
              </a:bodyPr>
              <a:lstStyle/>
              <a:p>
                <a:r>
                  <a:rPr lang="en-US" sz="2800" b="1" dirty="0"/>
                  <a:t>Convert to a number in scientific notation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</a:rPr>
                      <m:t>𝟑𝟒</m:t>
                    </m:r>
                    <m:r>
                      <a:rPr lang="en-US" sz="2800" b="1" i="1" smtClean="0">
                        <a:latin typeface="Cambria Math"/>
                      </a:rPr>
                      <m:t>,</m:t>
                    </m:r>
                    <m:r>
                      <a:rPr lang="en-US" sz="2800" b="1" i="1" smtClean="0">
                        <a:latin typeface="Cambria Math"/>
                      </a:rPr>
                      <m:t>𝟎𝟎𝟎</m:t>
                    </m:r>
                    <m:r>
                      <a:rPr lang="en-US" sz="2800" b="1" i="1" smtClean="0">
                        <a:latin typeface="Cambria Math"/>
                      </a:rPr>
                      <m:t>,</m:t>
                    </m:r>
                    <m:r>
                      <a:rPr lang="en-US" sz="2800" b="1" i="1" smtClean="0">
                        <a:latin typeface="Cambria Math"/>
                      </a:rPr>
                      <m:t>𝟎𝟎𝟎</m:t>
                    </m:r>
                    <m:r>
                      <a:rPr lang="en-US" sz="2800" b="1" i="1" smtClean="0">
                        <a:latin typeface="Cambria Math"/>
                      </a:rPr>
                      <m:t>,</m:t>
                    </m:r>
                    <m:r>
                      <a:rPr lang="en-US" sz="2800" b="1" i="1" smtClean="0">
                        <a:latin typeface="Cambria Math"/>
                      </a:rPr>
                      <m:t>𝟎𝟎𝟎</m:t>
                    </m:r>
                  </m:oMath>
                </a14:m>
                <a:endParaRPr lang="en-US" sz="2800" b="1" dirty="0"/>
              </a:p>
              <a:p>
                <a:r>
                  <a:rPr lang="en-US" sz="2800" b="1" dirty="0"/>
                  <a:t>Solution</a:t>
                </a:r>
                <a:r>
                  <a:rPr lang="en-US" sz="2800" dirty="0"/>
                  <a:t>: The first leading number is “3”, and there are 10 digits after 3, so the scientific notation should be </a:t>
                </a:r>
              </a:p>
              <a:p>
                <a:pPr algn="ctr"/>
                <a:r>
                  <a:rPr lang="en-US" sz="2800" dirty="0"/>
                  <a:t> a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sup>
                    </m:sSup>
                  </m:oMath>
                </a14:m>
                <a:endParaRPr lang="en-US" sz="2800" dirty="0"/>
              </a:p>
              <a:p>
                <a:pPr algn="ctr"/>
                <a:endParaRPr lang="en-US" sz="2800" dirty="0"/>
              </a:p>
              <a:p>
                <a:pPr marL="114300" indent="0">
                  <a:buNone/>
                </a:pPr>
                <a:r>
                  <a:rPr lang="en-US" sz="2800" dirty="0"/>
                  <a:t>Where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&lt;10</m:t>
                    </m:r>
                  </m:oMath>
                </a14:m>
                <a:r>
                  <a:rPr lang="en-US" sz="2800" dirty="0"/>
                  <a:t>, therefore, this a is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3.4</m:t>
                    </m:r>
                  </m:oMath>
                </a14:m>
                <a:endParaRPr lang="en-US" sz="2800" dirty="0"/>
              </a:p>
              <a:p>
                <a:pPr marL="114300" indent="0">
                  <a:buNone/>
                </a:pPr>
                <a:endParaRPr lang="en-US" sz="2800" dirty="0"/>
              </a:p>
              <a:p>
                <a:pPr marL="114300" indent="0">
                  <a:buNone/>
                </a:pPr>
                <a:r>
                  <a:rPr lang="en-US" sz="2800" dirty="0"/>
                  <a:t>So the final answer: </a:t>
                </a:r>
              </a:p>
              <a:p>
                <a:pPr marL="114300" indent="0" algn="ctr">
                  <a:buNone/>
                </a:pPr>
                <a:r>
                  <a:rPr lang="en-US" sz="2800" dirty="0"/>
                  <a:t>3.4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sup>
                    </m:sSup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97873" y="1028700"/>
                <a:ext cx="7620000" cy="4800600"/>
              </a:xfrm>
              <a:blipFill>
                <a:blip r:embed="rId2"/>
                <a:stretch>
                  <a:fillRect l="-160" t="-1271" b="-158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5867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800" b="1" dirty="0"/>
                  <a:t>Convert to a number in scientific notation </a:t>
                </a:r>
                <a14:m>
                  <m:oMath xmlns:m="http://schemas.openxmlformats.org/officeDocument/2006/math">
                    <m:r>
                      <a:rPr lang="en-US" sz="2800" b="1" dirty="0">
                        <a:latin typeface="Cambria Math" panose="02040503050406030204" pitchFamily="18" charset="0"/>
                      </a:rPr>
                      <m:t>1,2</m:t>
                    </m:r>
                    <m:r>
                      <a:rPr lang="en-US" sz="2800" b="1">
                        <a:latin typeface="Cambria Math" panose="02040503050406030204" pitchFamily="18" charset="0"/>
                      </a:rPr>
                      <m:t>00,000,000</m:t>
                    </m:r>
                  </m:oMath>
                </a14:m>
                <a:endParaRPr lang="en-US" sz="2800" b="1" dirty="0"/>
              </a:p>
              <a:p>
                <a:r>
                  <a:rPr lang="en-US" sz="2400" b="1" dirty="0"/>
                  <a:t>Solution</a:t>
                </a:r>
                <a:r>
                  <a:rPr lang="en-US" sz="2400" dirty="0"/>
                  <a:t>: The first leading number is “1”, and there are 9 digits after 1, so the scientific notation should be </a:t>
                </a:r>
              </a:p>
              <a:p>
                <a:pPr algn="ctr"/>
                <a:r>
                  <a:rPr lang="en-US" sz="2400" dirty="0"/>
                  <a:t> a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sup>
                    </m:sSup>
                  </m:oMath>
                </a14:m>
                <a:endParaRPr lang="en-US" sz="2400" dirty="0"/>
              </a:p>
              <a:p>
                <a:pPr algn="ctr"/>
                <a:endParaRPr lang="en-US" sz="2400" dirty="0"/>
              </a:p>
              <a:p>
                <a:pPr marL="114300" indent="0">
                  <a:buNone/>
                </a:pPr>
                <a:r>
                  <a:rPr lang="en-US" sz="2400" dirty="0"/>
                  <a:t>Where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&lt;10</m:t>
                    </m:r>
                  </m:oMath>
                </a14:m>
                <a:r>
                  <a:rPr lang="en-US" sz="2400" dirty="0"/>
                  <a:t>, therefore, this N is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1.2</m:t>
                    </m:r>
                  </m:oMath>
                </a14:m>
                <a:endParaRPr lang="en-US" sz="2400" dirty="0"/>
              </a:p>
              <a:p>
                <a:pPr marL="114300" indent="0">
                  <a:buNone/>
                </a:pPr>
                <a:endParaRPr lang="en-US" sz="2400" dirty="0"/>
              </a:p>
              <a:p>
                <a:pPr marL="114300" indent="0">
                  <a:buNone/>
                </a:pPr>
                <a:r>
                  <a:rPr lang="en-US" sz="2400" dirty="0"/>
                  <a:t>So the final answer: </a:t>
                </a:r>
              </a:p>
              <a:p>
                <a:pPr marL="114300" indent="0" algn="ctr">
                  <a:buNone/>
                </a:pPr>
                <a:r>
                  <a:rPr lang="en-US" sz="2400" dirty="0"/>
                  <a:t>1.2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sup>
                    </m:sSup>
                  </m:oMath>
                </a14:m>
                <a:endParaRPr lang="en-US" sz="2400" dirty="0"/>
              </a:p>
              <a:p>
                <a:endParaRPr lang="en-US" dirty="0"/>
              </a:p>
              <a:p>
                <a:pPr marL="11430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271" r="-5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2273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sz="2800" b="1" dirty="0"/>
                  <a:t>Convert to a number in scientific notation </a:t>
                </a:r>
                <a14:m>
                  <m:oMath xmlns:m="http://schemas.openxmlformats.org/officeDocument/2006/math">
                    <m:r>
                      <a:rPr lang="en-US" sz="2800" b="1">
                        <a:latin typeface="Cambria Math" panose="02040503050406030204" pitchFamily="18" charset="0"/>
                      </a:rPr>
                      <m:t>.00000087</m:t>
                    </m:r>
                  </m:oMath>
                </a14:m>
                <a:endParaRPr lang="en-US" sz="2800" b="1" dirty="0"/>
              </a:p>
              <a:p>
                <a:r>
                  <a:rPr lang="en-US" sz="2800" b="1" dirty="0"/>
                  <a:t>Solution</a:t>
                </a:r>
                <a:r>
                  <a:rPr lang="en-US" sz="2800" dirty="0"/>
                  <a:t>: The first NONZERO number “8”, is the </a:t>
                </a:r>
                <a:r>
                  <a:rPr lang="en-US" sz="2800" dirty="0">
                    <a:solidFill>
                      <a:srgbClr val="C00000"/>
                    </a:solidFill>
                  </a:rPr>
                  <a:t>7-th</a:t>
                </a:r>
                <a:r>
                  <a:rPr lang="en-US" sz="2800" dirty="0"/>
                  <a:t> digit after the dot, so the power of 10 is </a:t>
                </a:r>
                <a:r>
                  <a:rPr lang="en-US" sz="2800" dirty="0">
                    <a:solidFill>
                      <a:srgbClr val="C00000"/>
                    </a:solidFill>
                  </a:rPr>
                  <a:t>-7</a:t>
                </a:r>
              </a:p>
              <a:p>
                <a:pPr algn="ctr"/>
                <a:r>
                  <a:rPr lang="en-US" sz="2800" dirty="0"/>
                  <a:t> a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−7</m:t>
                        </m:r>
                      </m:sup>
                    </m:sSup>
                  </m:oMath>
                </a14:m>
                <a:endParaRPr lang="en-US" sz="2800" dirty="0"/>
              </a:p>
              <a:p>
                <a:pPr algn="ctr"/>
                <a:endParaRPr lang="en-US" sz="2800" dirty="0"/>
              </a:p>
              <a:p>
                <a:pPr marL="114300" indent="0">
                  <a:buNone/>
                </a:pPr>
                <a:r>
                  <a:rPr lang="en-US" sz="2800" dirty="0"/>
                  <a:t>Where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&lt;10</m:t>
                    </m:r>
                  </m:oMath>
                </a14:m>
                <a:r>
                  <a:rPr lang="en-US" sz="2800" dirty="0"/>
                  <a:t>, therefore, this N is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8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7</m:t>
                    </m:r>
                  </m:oMath>
                </a14:m>
                <a:endParaRPr lang="en-US" sz="2800" dirty="0"/>
              </a:p>
              <a:p>
                <a:pPr marL="114300" indent="0">
                  <a:buNone/>
                </a:pPr>
                <a:endParaRPr lang="en-US" sz="2800" dirty="0"/>
              </a:p>
              <a:p>
                <a:pPr marL="114300" indent="0">
                  <a:buNone/>
                </a:pPr>
                <a:r>
                  <a:rPr lang="en-US" sz="2800" dirty="0"/>
                  <a:t>So the final answer: </a:t>
                </a:r>
              </a:p>
              <a:p>
                <a:pPr marL="114300" indent="0" algn="ctr">
                  <a:buNone/>
                </a:pPr>
                <a:r>
                  <a:rPr lang="en-US" sz="2800" dirty="0"/>
                  <a:t>8.7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−7</m:t>
                        </m:r>
                      </m:sup>
                    </m:sSup>
                  </m:oMath>
                </a14:m>
                <a:endParaRPr lang="en-US" sz="2800" dirty="0"/>
              </a:p>
              <a:p>
                <a:pPr marL="11430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0" t="-21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8834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sz="2800" b="1" dirty="0"/>
                  <a:t>Convert to a number in scientific notation </a:t>
                </a:r>
                <a14:m>
                  <m:oMath xmlns:m="http://schemas.openxmlformats.org/officeDocument/2006/math">
                    <m:r>
                      <a:rPr lang="en-US" sz="2800" b="1">
                        <a:latin typeface="Cambria Math" panose="02040503050406030204" pitchFamily="18" charset="0"/>
                      </a:rPr>
                      <m:t>.0000413</m:t>
                    </m:r>
                  </m:oMath>
                </a14:m>
                <a:endParaRPr lang="en-US" sz="2800" b="1" dirty="0"/>
              </a:p>
              <a:p>
                <a:r>
                  <a:rPr lang="en-US" sz="2800" b="1" dirty="0"/>
                  <a:t>Solution</a:t>
                </a:r>
                <a:r>
                  <a:rPr lang="en-US" sz="2800" dirty="0"/>
                  <a:t>: The first NONZERO number “4”, is the </a:t>
                </a:r>
                <a:r>
                  <a:rPr lang="en-US" sz="2800" dirty="0">
                    <a:solidFill>
                      <a:srgbClr val="C00000"/>
                    </a:solidFill>
                  </a:rPr>
                  <a:t>5-th</a:t>
                </a:r>
                <a:r>
                  <a:rPr lang="en-US" sz="2800" dirty="0"/>
                  <a:t> digit after the dot, so the power of 10 is </a:t>
                </a:r>
                <a:r>
                  <a:rPr lang="en-US" sz="2800" dirty="0">
                    <a:solidFill>
                      <a:srgbClr val="C00000"/>
                    </a:solidFill>
                  </a:rPr>
                  <a:t>-5</a:t>
                </a:r>
              </a:p>
              <a:p>
                <a:pPr algn="ctr"/>
                <a:r>
                  <a:rPr lang="en-US" sz="2800" dirty="0"/>
                  <a:t> a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endParaRPr lang="en-US" sz="2800" dirty="0"/>
              </a:p>
              <a:p>
                <a:pPr algn="ctr"/>
                <a:endParaRPr lang="en-US" sz="2800" dirty="0"/>
              </a:p>
              <a:p>
                <a:pPr marL="114300" indent="0">
                  <a:buNone/>
                </a:pPr>
                <a:r>
                  <a:rPr lang="en-US" sz="2800" dirty="0"/>
                  <a:t>Where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&lt;10</m:t>
                    </m:r>
                  </m:oMath>
                </a14:m>
                <a:r>
                  <a:rPr lang="en-US" sz="2800" dirty="0"/>
                  <a:t>, therefore, this N is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13</m:t>
                    </m:r>
                  </m:oMath>
                </a14:m>
                <a:endParaRPr lang="en-US" sz="2800" dirty="0"/>
              </a:p>
              <a:p>
                <a:pPr marL="114300" indent="0">
                  <a:buNone/>
                </a:pPr>
                <a:endParaRPr lang="en-US" sz="2800" dirty="0"/>
              </a:p>
              <a:p>
                <a:pPr marL="114300" indent="0">
                  <a:buNone/>
                </a:pPr>
                <a:r>
                  <a:rPr lang="en-US" sz="2800" dirty="0"/>
                  <a:t>So the final answer: </a:t>
                </a:r>
              </a:p>
              <a:p>
                <a:pPr marL="114300" indent="0" algn="ctr">
                  <a:buNone/>
                </a:pPr>
                <a:r>
                  <a:rPr lang="en-US" sz="2800" dirty="0"/>
                  <a:t>4.13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p>
                    </m:sSup>
                  </m:oMath>
                </a14:m>
                <a:endParaRPr lang="en-US" sz="2800" b="1" dirty="0"/>
              </a:p>
              <a:p>
                <a:pPr marL="11430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0" t="-21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8834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 numbers in Scientific Notations to Decimals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800" b="1" dirty="0"/>
                  <a:t>Example 7 Write an equivalent form for </a:t>
                </a:r>
                <a14:m>
                  <m:oMath xmlns:m="http://schemas.openxmlformats.org/officeDocument/2006/math">
                    <m:r>
                      <a:rPr lang="en-US" sz="2800" b="1" i="1" dirty="0" smtClean="0"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2800" b="1" i="1" dirty="0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800" b="1" i="1" dirty="0" smtClean="0">
                        <a:latin typeface="Cambria Math" panose="02040503050406030204" pitchFamily="18" charset="0"/>
                      </a:rPr>
                      <m:t>𝟐𝟒</m:t>
                    </m:r>
                    <m:r>
                      <a:rPr lang="en-US" sz="28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sz="28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en-US" sz="28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𝟕</m:t>
                        </m:r>
                      </m:sup>
                    </m:sSup>
                  </m:oMath>
                </a14:m>
                <a:endParaRPr lang="en-US" sz="2800" b="1" dirty="0"/>
              </a:p>
              <a:p>
                <a:r>
                  <a:rPr lang="en-US" sz="2800" b="1" dirty="0"/>
                  <a:t>Solution</a:t>
                </a:r>
                <a:r>
                  <a:rPr lang="en-US" sz="2800" dirty="0"/>
                  <a:t>: We start with 3.24, then more the “.” rightward for </a:t>
                </a:r>
                <a:r>
                  <a:rPr lang="en-US" sz="2800" dirty="0">
                    <a:solidFill>
                      <a:srgbClr val="C00000"/>
                    </a:solidFill>
                  </a:rPr>
                  <a:t>7 positions with “0”s added</a:t>
                </a:r>
              </a:p>
              <a:p>
                <a:pPr marL="114300" indent="0">
                  <a:buNone/>
                </a:pPr>
                <a:endParaRPr lang="en-US" sz="2800" dirty="0"/>
              </a:p>
              <a:p>
                <a:pPr marL="114300" indent="0">
                  <a:buNone/>
                </a:pPr>
                <a:r>
                  <a:rPr lang="en-US" sz="2800" dirty="0"/>
                  <a:t>So the final answer: </a:t>
                </a:r>
              </a:p>
              <a:p>
                <a:pPr marL="114300" indent="0" algn="ctr">
                  <a:buNone/>
                </a:pPr>
                <a:r>
                  <a:rPr lang="en-US" sz="2800" dirty="0"/>
                  <a:t>32,400,000</a:t>
                </a:r>
                <a:endParaRPr lang="en-US" sz="2800" b="1" dirty="0"/>
              </a:p>
              <a:p>
                <a:pPr marL="11430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0" t="-12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02D29C9-0771-6F47-A587-0B26901AE432}"/>
              </a:ext>
            </a:extLst>
          </p:cNvPr>
          <p:cNvCxnSpPr>
            <a:cxnSpLocks/>
          </p:cNvCxnSpPr>
          <p:nvPr/>
        </p:nvCxnSpPr>
        <p:spPr>
          <a:xfrm>
            <a:off x="3886200" y="5029200"/>
            <a:ext cx="1143000" cy="0"/>
          </a:xfrm>
          <a:prstGeom prst="line">
            <a:avLst/>
          </a:prstGeom>
          <a:ln w="349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9ADB0709-68F8-5543-9F5A-3A96B3FDFA29}"/>
              </a:ext>
            </a:extLst>
          </p:cNvPr>
          <p:cNvSpPr txBox="1"/>
          <p:nvPr/>
        </p:nvSpPr>
        <p:spPr>
          <a:xfrm>
            <a:off x="3952009" y="5045508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7 digits</a:t>
            </a:r>
          </a:p>
        </p:txBody>
      </p:sp>
    </p:spTree>
    <p:extLst>
      <p:ext uri="{BB962C8B-B14F-4D97-AF65-F5344CB8AC3E}">
        <p14:creationId xmlns:p14="http://schemas.microsoft.com/office/powerpoint/2010/main" val="3712802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 numbers in Scientific Notations to Decimals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800" b="1" dirty="0"/>
                  <a:t>Example 8 Write an equivalent form for 1</a:t>
                </a:r>
                <a14:m>
                  <m:oMath xmlns:m="http://schemas.openxmlformats.org/officeDocument/2006/math">
                    <m:r>
                      <a:rPr lang="en-US" sz="2800" b="1" i="1" dirty="0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800" b="1" i="1" dirty="0" smtClean="0">
                        <a:latin typeface="Cambria Math" panose="02040503050406030204" pitchFamily="18" charset="0"/>
                      </a:rPr>
                      <m:t>𝟔𝟓</m:t>
                    </m:r>
                    <m:r>
                      <a:rPr lang="en-US" sz="28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sz="28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en-US" sz="28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</m:sup>
                    </m:sSup>
                  </m:oMath>
                </a14:m>
                <a:endParaRPr lang="en-US" sz="2800" b="1" dirty="0"/>
              </a:p>
              <a:p>
                <a:r>
                  <a:rPr lang="en-US" sz="2800" b="1" dirty="0"/>
                  <a:t>Solution</a:t>
                </a:r>
                <a:r>
                  <a:rPr lang="en-US" sz="2800" dirty="0"/>
                  <a:t>: We start with 1.65, then more the “.” leftward for </a:t>
                </a:r>
                <a:r>
                  <a:rPr lang="en-US" sz="2800" dirty="0">
                    <a:solidFill>
                      <a:srgbClr val="C00000"/>
                    </a:solidFill>
                  </a:rPr>
                  <a:t>5 positions with “0”s added</a:t>
                </a:r>
              </a:p>
              <a:p>
                <a:pPr marL="114300" indent="0">
                  <a:buNone/>
                </a:pPr>
                <a:endParaRPr lang="en-US" sz="2800" dirty="0"/>
              </a:p>
              <a:p>
                <a:pPr marL="114300" indent="0">
                  <a:buNone/>
                </a:pPr>
                <a:r>
                  <a:rPr lang="en-US" sz="2800" dirty="0"/>
                  <a:t>So the final answer: </a:t>
                </a:r>
              </a:p>
              <a:p>
                <a:pPr marL="114300" indent="0" algn="ctr">
                  <a:buNone/>
                </a:pPr>
                <a:r>
                  <a:rPr lang="en-US" sz="2800" dirty="0"/>
                  <a:t>0.0000165</a:t>
                </a:r>
                <a:endParaRPr lang="en-US" sz="2800" b="1" dirty="0"/>
              </a:p>
              <a:p>
                <a:pPr marL="11430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0" t="-12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02D29C9-0771-6F47-A587-0B26901AE432}"/>
              </a:ext>
            </a:extLst>
          </p:cNvPr>
          <p:cNvCxnSpPr>
            <a:cxnSpLocks/>
          </p:cNvCxnSpPr>
          <p:nvPr/>
        </p:nvCxnSpPr>
        <p:spPr>
          <a:xfrm>
            <a:off x="3886200" y="5029200"/>
            <a:ext cx="762000" cy="0"/>
          </a:xfrm>
          <a:prstGeom prst="line">
            <a:avLst/>
          </a:prstGeom>
          <a:ln w="349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9ADB0709-68F8-5543-9F5A-3A96B3FDFA29}"/>
              </a:ext>
            </a:extLst>
          </p:cNvPr>
          <p:cNvSpPr txBox="1"/>
          <p:nvPr/>
        </p:nvSpPr>
        <p:spPr>
          <a:xfrm>
            <a:off x="3952009" y="5045508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5 digits</a:t>
            </a:r>
          </a:p>
        </p:txBody>
      </p:sp>
    </p:spTree>
    <p:extLst>
      <p:ext uri="{BB962C8B-B14F-4D97-AF65-F5344CB8AC3E}">
        <p14:creationId xmlns:p14="http://schemas.microsoft.com/office/powerpoint/2010/main" val="25104101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9788</TotalTime>
  <Words>833</Words>
  <Application>Microsoft Office PowerPoint</Application>
  <PresentationFormat>On-screen Show (4:3)</PresentationFormat>
  <Paragraphs>107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Cambria</vt:lpstr>
      <vt:lpstr>Cambria Math</vt:lpstr>
      <vt:lpstr>Adjacency</vt:lpstr>
      <vt:lpstr>Section 1.1 Scientific Notation</vt:lpstr>
      <vt:lpstr>       Scientific notations can be used to represent very large numbers or very small numbers.</vt:lpstr>
      <vt:lpstr>    Standard Form for Scientific Notation</vt:lpstr>
      <vt:lpstr>Example 1</vt:lpstr>
      <vt:lpstr>Example 2</vt:lpstr>
      <vt:lpstr>Example 3</vt:lpstr>
      <vt:lpstr>Example 4</vt:lpstr>
      <vt:lpstr>Convert numbers in Scientific Notations to Decimals </vt:lpstr>
      <vt:lpstr>Convert numbers in Scientific Notations to Decimals </vt:lpstr>
      <vt:lpstr>Summary</vt:lpstr>
      <vt:lpstr>Example 5</vt:lpstr>
      <vt:lpstr>Example 6</vt:lpstr>
      <vt:lpstr>Example 7</vt:lpstr>
      <vt:lpstr>Example 8</vt:lpstr>
      <vt:lpstr>Solution to Example 8 (continued)</vt:lpstr>
    </vt:vector>
  </TitlesOfParts>
  <Company>Radford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1.1 Scientific Notation</dc:title>
  <dc:creator>Case, William</dc:creator>
  <cp:lastModifiedBy>Sorensen, Erik</cp:lastModifiedBy>
  <cp:revision>40</cp:revision>
  <dcterms:created xsi:type="dcterms:W3CDTF">2015-05-10T19:14:35Z</dcterms:created>
  <dcterms:modified xsi:type="dcterms:W3CDTF">2021-01-17T01:01:26Z</dcterms:modified>
</cp:coreProperties>
</file>